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autoCompressPictures="0">
  <p:sldMasterIdLst>
    <p:sldMasterId id="2147483648" r:id="rId1"/>
  </p:sldMasterIdLst>
  <p:notesMasterIdLst>
    <p:notesMasterId r:id="rId20"/>
  </p:notesMasterIdLst>
  <p:sldIdLst>
    <p:sldId id="256" r:id="rId2"/>
    <p:sldId id="272" r:id="rId3"/>
    <p:sldId id="289" r:id="rId4"/>
    <p:sldId id="288" r:id="rId5"/>
    <p:sldId id="290" r:id="rId6"/>
    <p:sldId id="293" r:id="rId7"/>
    <p:sldId id="294" r:id="rId8"/>
    <p:sldId id="291" r:id="rId9"/>
    <p:sldId id="287" r:id="rId10"/>
    <p:sldId id="262" r:id="rId11"/>
    <p:sldId id="285" r:id="rId12"/>
    <p:sldId id="274" r:id="rId13"/>
    <p:sldId id="280" r:id="rId14"/>
    <p:sldId id="295" r:id="rId15"/>
    <p:sldId id="296" r:id="rId16"/>
    <p:sldId id="298" r:id="rId17"/>
    <p:sldId id="297" r:id="rId18"/>
    <p:sldId id="26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424" autoAdjust="0"/>
  </p:normalViewPr>
  <p:slideViewPr>
    <p:cSldViewPr snapToGrid="0">
      <p:cViewPr varScale="1">
        <p:scale>
          <a:sx n="84" d="100"/>
          <a:sy n="84" d="100"/>
        </p:scale>
        <p:origin x="9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120AA-2523-4354-8420-675625CC6A3D}" type="datetimeFigureOut">
              <a:rPr lang="zh-TW" altLang="en-US" smtClean="0"/>
              <a:t>2015/12/10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4144FC-F236-4D4E-806F-7AD6CEDE6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8219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一款自行車、健身器材、輪椅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144FC-F236-4D4E-806F-7AD6CEDE6EDC}" type="slidenum">
              <a:rPr lang="zh-TW" altLang="en-US" smtClean="0"/>
              <a:t>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5512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144FC-F236-4D4E-806F-7AD6CEDE6ED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6890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144FC-F236-4D4E-806F-7AD6CEDE6EDC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1616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9D65-CE99-47B8-B81E-105195777E40}" type="datetime1">
              <a:rPr lang="en-US" altLang="zh-TW" smtClean="0"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>
            <a:lvl1pPr>
              <a:defRPr sz="1800"/>
            </a:lvl1pPr>
          </a:lstStyle>
          <a:p>
            <a:r>
              <a:rPr lang="zh-TW" altLang="en-US" dirty="0" smtClean="0"/>
              <a:t>第</a:t>
            </a:r>
            <a:fld id="{D57F1E4F-1CFF-5643-939E-217C01CDF565}" type="slidenum">
              <a:rPr lang="en-US" smtClean="0"/>
              <a:pPr/>
              <a:t>‹#›</a:t>
            </a:fld>
            <a:r>
              <a:rPr lang="zh-TW" altLang="en-US" dirty="0" smtClean="0"/>
              <a:t>頁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3B4D0-2435-42B1-8C95-5852AD036174}" type="datetime1">
              <a:rPr lang="en-US" altLang="zh-TW" smtClean="0"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>
            <a:lvl1pPr>
              <a:defRPr sz="1800"/>
            </a:lvl1pPr>
          </a:lstStyle>
          <a:p>
            <a:r>
              <a:rPr lang="zh-TW" altLang="en-US" dirty="0" smtClean="0"/>
              <a:t>第</a:t>
            </a:r>
            <a:fld id="{D57F1E4F-1CFF-5643-939E-217C01CDF565}" type="slidenum">
              <a:rPr lang="en-US" smtClean="0"/>
              <a:pPr/>
              <a:t>‹#›</a:t>
            </a:fld>
            <a:r>
              <a:rPr lang="zh-TW" altLang="en-US" dirty="0" smtClean="0"/>
              <a:t>頁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F8351-A915-4430-BC65-7D5E3E6FFBDF}" type="datetime1">
              <a:rPr lang="en-US" altLang="zh-TW" smtClean="0"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>
            <a:lvl1pPr>
              <a:defRPr sz="1800"/>
            </a:lvl1pPr>
          </a:lstStyle>
          <a:p>
            <a:r>
              <a:rPr lang="zh-TW" altLang="en-US" dirty="0" smtClean="0"/>
              <a:t>第</a:t>
            </a:r>
            <a:fld id="{D57F1E4F-1CFF-5643-939E-217C01CDF565}" type="slidenum">
              <a:rPr lang="en-US" smtClean="0"/>
              <a:pPr/>
              <a:t>‹#›</a:t>
            </a:fld>
            <a:r>
              <a:rPr lang="zh-TW" altLang="en-US" dirty="0" smtClean="0"/>
              <a:t>頁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8A8FA-C36D-4E32-B87C-B4A508493DD2}" type="datetime1">
              <a:rPr lang="en-US" altLang="zh-TW" smtClean="0"/>
              <a:t>12/10/2015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>
            <a:lvl1pPr>
              <a:defRPr sz="1800"/>
            </a:lvl1pPr>
          </a:lstStyle>
          <a:p>
            <a:r>
              <a:rPr lang="zh-TW" altLang="en-US" dirty="0" smtClean="0"/>
              <a:t>第</a:t>
            </a:r>
            <a:fld id="{D57F1E4F-1CFF-5643-939E-217C01CDF565}" type="slidenum">
              <a:rPr lang="en-US" smtClean="0"/>
              <a:pPr/>
              <a:t>‹#›</a:t>
            </a:fld>
            <a:r>
              <a:rPr lang="zh-TW" altLang="en-US" dirty="0" smtClean="0"/>
              <a:t>頁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1B3E-C3C9-4C79-B817-8763DA079BE9}" type="datetime1">
              <a:rPr lang="en-US" altLang="zh-TW" smtClean="0"/>
              <a:t>12/10/2015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>
            <a:lvl1pPr>
              <a:defRPr sz="1800"/>
            </a:lvl1pPr>
          </a:lstStyle>
          <a:p>
            <a:r>
              <a:rPr lang="zh-TW" altLang="en-US" dirty="0" smtClean="0"/>
              <a:t>第</a:t>
            </a:r>
            <a:fld id="{D57F1E4F-1CFF-5643-939E-217C01CDF565}" type="slidenum">
              <a:rPr lang="en-US" smtClean="0"/>
              <a:pPr/>
              <a:t>‹#›</a:t>
            </a:fld>
            <a:r>
              <a:rPr lang="zh-TW" altLang="en-US" dirty="0" smtClean="0"/>
              <a:t>頁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3C0BA-858A-43A8-963B-3D1C7A9B737A}" type="datetime1">
              <a:rPr lang="en-US" altLang="zh-TW" smtClean="0"/>
              <a:t>12/10/2015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>
            <a:lvl1pPr>
              <a:defRPr sz="1800"/>
            </a:lvl1pPr>
          </a:lstStyle>
          <a:p>
            <a:r>
              <a:rPr lang="zh-TW" altLang="en-US" dirty="0" smtClean="0"/>
              <a:t>第</a:t>
            </a:r>
            <a:fld id="{D57F1E4F-1CFF-5643-939E-217C01CDF565}" type="slidenum">
              <a:rPr lang="en-US" smtClean="0"/>
              <a:pPr/>
              <a:t>‹#›</a:t>
            </a:fld>
            <a:r>
              <a:rPr lang="zh-TW" altLang="en-US" dirty="0" smtClean="0"/>
              <a:t>頁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BCA66-D13B-4B7C-A4CC-DCA1F767EFC6}" type="datetime1">
              <a:rPr lang="en-US" altLang="zh-TW" smtClean="0"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r>
              <a:rPr lang="zh-TW" altLang="en-US" dirty="0" smtClean="0"/>
              <a:t>第</a:t>
            </a:r>
            <a:fld id="{D57F1E4F-1CFF-5643-939E-217C01CDF565}" type="slidenum">
              <a:rPr lang="en-US" smtClean="0"/>
              <a:pPr/>
              <a:t>‹#›</a:t>
            </a:fld>
            <a:r>
              <a:rPr lang="zh-TW" altLang="en-US" dirty="0" smtClean="0"/>
              <a:t>頁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8E49A-7D99-4FAA-8517-C2EC8A19FACD}" type="datetime1">
              <a:rPr lang="en-US" altLang="zh-TW" smtClean="0"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r>
              <a:rPr lang="zh-TW" altLang="en-US" dirty="0" smtClean="0"/>
              <a:t>第</a:t>
            </a:r>
            <a:fld id="{D57F1E4F-1CFF-5643-939E-217C01CDF565}" type="slidenum">
              <a:rPr lang="en-US" smtClean="0"/>
              <a:pPr/>
              <a:t>‹#›</a:t>
            </a:fld>
            <a:r>
              <a:rPr lang="zh-TW" altLang="en-US" dirty="0" smtClean="0"/>
              <a:t>頁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DE83D-0586-43CB-8FB6-8B31E2F30F85}" type="datetime1">
              <a:rPr lang="en-US" altLang="zh-TW" smtClean="0"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r>
              <a:rPr lang="zh-TW" altLang="en-US" dirty="0" smtClean="0"/>
              <a:t>第</a:t>
            </a:r>
            <a:fld id="{D57F1E4F-1CFF-5643-939E-217C01CDF565}" type="slidenum">
              <a:rPr lang="en-US" smtClean="0"/>
              <a:pPr/>
              <a:t>‹#›</a:t>
            </a:fld>
            <a:r>
              <a:rPr lang="zh-TW" altLang="en-US" dirty="0" smtClean="0"/>
              <a:t>頁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2FCDE-7A0A-443D-8415-D40B97E08C83}" type="datetime1">
              <a:rPr lang="en-US" altLang="zh-TW" smtClean="0"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>
            <a:lvl1pPr>
              <a:defRPr sz="1800"/>
            </a:lvl1pPr>
          </a:lstStyle>
          <a:p>
            <a:r>
              <a:rPr lang="zh-TW" altLang="en-US" dirty="0" smtClean="0"/>
              <a:t>第</a:t>
            </a:r>
            <a:fld id="{D57F1E4F-1CFF-5643-939E-217C01CDF565}" type="slidenum">
              <a:rPr lang="en-US" smtClean="0"/>
              <a:pPr/>
              <a:t>‹#›</a:t>
            </a:fld>
            <a:r>
              <a:rPr lang="zh-TW" altLang="en-US" dirty="0" smtClean="0"/>
              <a:t>頁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C0D65-B8BE-46CB-AB96-6D8D3E035390}" type="datetime1">
              <a:rPr lang="en-US" altLang="zh-TW" smtClean="0"/>
              <a:t>12/10/2015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>
            <a:lvl1pPr>
              <a:defRPr sz="1800"/>
            </a:lvl1pPr>
          </a:lstStyle>
          <a:p>
            <a:r>
              <a:rPr lang="zh-TW" altLang="en-US" dirty="0" smtClean="0"/>
              <a:t>第</a:t>
            </a:r>
            <a:fld id="{D57F1E4F-1CFF-5643-939E-217C01CDF565}" type="slidenum">
              <a:rPr lang="en-US" smtClean="0"/>
              <a:pPr/>
              <a:t>‹#›</a:t>
            </a:fld>
            <a:r>
              <a:rPr lang="zh-TW" altLang="en-US" dirty="0" smtClean="0"/>
              <a:t>頁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21980-DF2A-4F64-8850-D3F64A53B55F}" type="datetime1">
              <a:rPr lang="en-US" altLang="zh-TW" smtClean="0"/>
              <a:t>12/10/2015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>
            <a:lvl1pPr>
              <a:defRPr sz="1800"/>
            </a:lvl1pPr>
          </a:lstStyle>
          <a:p>
            <a:r>
              <a:rPr lang="zh-TW" altLang="en-US" dirty="0" smtClean="0"/>
              <a:t>第</a:t>
            </a:r>
            <a:fld id="{D57F1E4F-1CFF-5643-939E-217C01CDF565}" type="slidenum">
              <a:rPr lang="en-US" smtClean="0"/>
              <a:pPr/>
              <a:t>‹#›</a:t>
            </a:fld>
            <a:r>
              <a:rPr lang="zh-TW" altLang="en-US" dirty="0" smtClean="0"/>
              <a:t>頁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D8898-4C27-4683-996C-704EB658E380}" type="datetime1">
              <a:rPr lang="en-US" altLang="zh-TW" smtClean="0"/>
              <a:t>12/10/2015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r>
              <a:rPr lang="zh-TW" altLang="en-US" dirty="0" smtClean="0"/>
              <a:t>第</a:t>
            </a:r>
            <a:fld id="{D57F1E4F-1CFF-5643-939E-217C01CDF565}" type="slidenum">
              <a:rPr lang="en-US" smtClean="0"/>
              <a:pPr/>
              <a:t>‹#›</a:t>
            </a:fld>
            <a:r>
              <a:rPr lang="zh-TW" altLang="en-US" dirty="0" smtClean="0"/>
              <a:t>頁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62BFB-9314-49A3-A176-8F63E7A69A05}" type="datetime1">
              <a:rPr lang="en-US" altLang="zh-TW" smtClean="0"/>
              <a:t>12/10/2015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r>
              <a:rPr lang="zh-TW" altLang="en-US" dirty="0" smtClean="0"/>
              <a:t>第</a:t>
            </a:r>
            <a:fld id="{D57F1E4F-1CFF-5643-939E-217C01CDF565}" type="slidenum">
              <a:rPr lang="en-US" smtClean="0"/>
              <a:pPr/>
              <a:t>‹#›</a:t>
            </a:fld>
            <a:r>
              <a:rPr lang="zh-TW" altLang="en-US" dirty="0" smtClean="0"/>
              <a:t>頁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t"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CE888-E0BF-44E5-87ED-33092F6237F7}" type="datetime1">
              <a:rPr lang="en-US" altLang="zh-TW" smtClean="0"/>
              <a:t>12/10/2015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r>
              <a:rPr lang="zh-TW" altLang="en-US" dirty="0" smtClean="0"/>
              <a:t>第</a:t>
            </a:r>
            <a:fld id="{D57F1E4F-1CFF-5643-939E-217C01CDF565}" type="slidenum">
              <a:rPr lang="en-US" smtClean="0"/>
              <a:pPr/>
              <a:t>‹#›</a:t>
            </a:fld>
            <a:r>
              <a:rPr lang="zh-TW" altLang="en-US" dirty="0" smtClean="0"/>
              <a:t>頁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9E89B-075F-4B20-9830-BC6F62BB43CF}" type="datetime1">
              <a:rPr lang="en-US" altLang="zh-TW" smtClean="0"/>
              <a:t>12/10/2015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>
            <a:lvl1pPr>
              <a:defRPr sz="1800"/>
            </a:lvl1pPr>
          </a:lstStyle>
          <a:p>
            <a:r>
              <a:rPr lang="zh-TW" altLang="en-US" dirty="0" smtClean="0"/>
              <a:t>第</a:t>
            </a:r>
            <a:fld id="{D57F1E4F-1CFF-5643-939E-217C01CDF565}" type="slidenum">
              <a:rPr lang="en-US" smtClean="0"/>
              <a:pPr/>
              <a:t>‹#›</a:t>
            </a:fld>
            <a:r>
              <a:rPr lang="zh-TW" altLang="en-US" dirty="0" smtClean="0"/>
              <a:t>頁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813F53-F74F-42D2-AB2D-F6C7F6528A39}" type="datetime1">
              <a:rPr lang="en-US" altLang="zh-TW" smtClean="0"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rgbClr val="FEFFFF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 smtClean="0"/>
              <a:t>第</a:t>
            </a:r>
            <a:fld id="{D57F1E4F-1CFF-5643-939E-217C01CDF565}" type="slidenum">
              <a:rPr lang="en-US" sz="1800" smtClean="0"/>
              <a:pPr/>
              <a:t>‹#›</a:t>
            </a:fld>
            <a:r>
              <a:rPr lang="zh-TW" altLang="en-US" dirty="0" smtClean="0"/>
              <a:t>頁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6000" kern="1200">
          <a:solidFill>
            <a:schemeClr val="tx1">
              <a:lumMod val="85000"/>
              <a:lumOff val="15000"/>
            </a:schemeClr>
          </a:solidFill>
          <a:latin typeface="標楷體" panose="03000509000000000000" pitchFamily="65" charset="-120"/>
          <a:ea typeface="標楷體" panose="03000509000000000000" pitchFamily="65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4000" kern="1200">
          <a:solidFill>
            <a:schemeClr val="tx1">
              <a:lumMod val="75000"/>
              <a:lumOff val="25000"/>
            </a:schemeClr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3600" kern="1200">
          <a:solidFill>
            <a:schemeClr val="tx1">
              <a:lumMod val="75000"/>
              <a:lumOff val="25000"/>
            </a:schemeClr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3200" kern="1200">
          <a:solidFill>
            <a:schemeClr val="tx1">
              <a:lumMod val="75000"/>
              <a:lumOff val="25000"/>
            </a:schemeClr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2800" kern="1200">
          <a:solidFill>
            <a:schemeClr val="tx1">
              <a:lumMod val="75000"/>
              <a:lumOff val="25000"/>
            </a:schemeClr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2800" kern="1200">
          <a:solidFill>
            <a:schemeClr val="tx1">
              <a:lumMod val="75000"/>
              <a:lumOff val="25000"/>
            </a:schemeClr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越野型手動輪椅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536335"/>
          </a:xfrm>
        </p:spPr>
        <p:txBody>
          <a:bodyPr>
            <a:normAutofit/>
          </a:bodyPr>
          <a:lstStyle/>
          <a:p>
            <a:r>
              <a:rPr lang="zh-TW" altLang="en-US" b="1" dirty="0" smtClean="0"/>
              <a:t> 報告人：王崇豪</a:t>
            </a:r>
            <a:endParaRPr lang="en-US" altLang="zh-TW" b="1" dirty="0" smtClean="0"/>
          </a:p>
          <a:p>
            <a:r>
              <a:rPr lang="zh-TW" altLang="en-US" dirty="0" smtClean="0"/>
              <a:t> 日　期：</a:t>
            </a:r>
            <a:r>
              <a:rPr lang="en-US" altLang="zh-TW" dirty="0" smtClean="0"/>
              <a:t>104</a:t>
            </a:r>
            <a:r>
              <a:rPr lang="zh-TW" altLang="en-US" dirty="0" smtClean="0"/>
              <a:t>年</a:t>
            </a:r>
            <a:r>
              <a:rPr lang="en-US" altLang="zh-TW" dirty="0" smtClean="0"/>
              <a:t>12</a:t>
            </a:r>
            <a:r>
              <a:rPr lang="zh-TW" altLang="en-US" dirty="0" smtClean="0"/>
              <a:t>月</a:t>
            </a:r>
            <a:r>
              <a:rPr lang="en-US" altLang="zh-TW" dirty="0" smtClean="0"/>
              <a:t>11</a:t>
            </a:r>
            <a:r>
              <a:rPr lang="zh-TW" altLang="en-US" dirty="0" smtClean="0"/>
              <a:t>日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301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altLang="zh-TW" sz="5300" dirty="0" smtClean="0"/>
              <a:t>Lever-Drive</a:t>
            </a:r>
            <a:r>
              <a:rPr lang="zh-TW" altLang="en-US" sz="5300" dirty="0" smtClean="0"/>
              <a:t>手動輪椅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4162771"/>
              </p:ext>
            </p:extLst>
          </p:nvPr>
        </p:nvGraphicFramePr>
        <p:xfrm>
          <a:off x="838200" y="1825625"/>
          <a:ext cx="10515600" cy="5071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/>
                <a:gridCol w="2103120"/>
                <a:gridCol w="2103120"/>
                <a:gridCol w="2103120"/>
                <a:gridCol w="2103120"/>
              </a:tblGrid>
              <a:tr h="2145874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</a:tr>
              <a:tr h="2320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Leveraged</a:t>
                      </a:r>
                      <a:r>
                        <a:rPr lang="en-US" altLang="zh-TW" sz="2000" baseline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Freedom Chair</a:t>
                      </a:r>
                      <a:endParaRPr lang="zh-TW" altLang="en-US" sz="20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Mountain</a:t>
                      </a:r>
                      <a:r>
                        <a:rPr lang="en-US" altLang="zh-TW" sz="2000" baseline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Trike</a:t>
                      </a:r>
                      <a:endParaRPr lang="zh-TW" altLang="en-US" sz="20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NuDrive</a:t>
                      </a:r>
                      <a:endParaRPr lang="zh-TW" altLang="en-US" sz="20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Pivot</a:t>
                      </a:r>
                      <a:endParaRPr lang="zh-TW" altLang="en-US" sz="20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Wijit</a:t>
                      </a:r>
                      <a:endParaRPr lang="zh-TW" altLang="en-US" sz="20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</a:tr>
              <a:tr h="2034881">
                <a:tc>
                  <a:txBody>
                    <a:bodyPr/>
                    <a:lstStyle/>
                    <a:p>
                      <a:pPr marL="342900" indent="-342900" algn="l">
                        <a:buAutoNum type="arabicPeriod"/>
                      </a:pPr>
                      <a:r>
                        <a:rPr lang="zh-TW" altLang="en-US" sz="20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手動推行</a:t>
                      </a:r>
                      <a:endParaRPr lang="en-US" altLang="zh-TW" sz="2000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zh-TW" altLang="en-US" sz="20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前進</a:t>
                      </a:r>
                      <a:endParaRPr lang="en-US" altLang="zh-TW" sz="2000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zh-TW" altLang="en-US" sz="20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輪速差轉向</a:t>
                      </a:r>
                      <a:endParaRPr lang="en-US" altLang="zh-TW" sz="2000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zh-TW" altLang="en-US" sz="20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煞車簡易、安全</a:t>
                      </a:r>
                      <a:endParaRPr lang="en-US" altLang="zh-TW" sz="2000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342900" indent="-342900" algn="l">
                        <a:buAutoNum type="arabicPeriod"/>
                      </a:pPr>
                      <a:endParaRPr lang="zh-TW" altLang="en-US" sz="20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eriod"/>
                      </a:pPr>
                      <a:r>
                        <a:rPr lang="zh-TW" altLang="en-US" sz="20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手動推行</a:t>
                      </a:r>
                      <a:endParaRPr lang="en-US" altLang="zh-TW" sz="2000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zh-TW" altLang="en-US" sz="20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前進</a:t>
                      </a:r>
                      <a:endParaRPr lang="en-US" altLang="zh-TW" sz="2000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zh-TW" altLang="en-US" sz="20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舵輪轉向</a:t>
                      </a:r>
                      <a:endParaRPr lang="en-US" altLang="zh-TW" sz="2000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zh-TW" altLang="en-US" sz="20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煞車簡易、安全</a:t>
                      </a:r>
                      <a:endParaRPr lang="en-US" altLang="zh-TW" sz="2000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342900" indent="-342900" algn="l">
                        <a:buAutoNum type="arabicPeriod"/>
                      </a:pPr>
                      <a:endParaRPr lang="zh-TW" altLang="en-US" sz="20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eriod"/>
                      </a:pPr>
                      <a:r>
                        <a:rPr lang="zh-TW" altLang="en-US" sz="2000" baseline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手動推行</a:t>
                      </a:r>
                      <a:endParaRPr lang="en-US" altLang="zh-TW" sz="2000" baseline="0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zh-TW" altLang="en-US" sz="2000" baseline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前進</a:t>
                      </a:r>
                      <a:endParaRPr lang="en-US" altLang="zh-TW" sz="2000" baseline="0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zh-TW" altLang="en-US" sz="20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輪速差轉向</a:t>
                      </a:r>
                      <a:endParaRPr lang="en-US" altLang="zh-TW" sz="2000" baseline="0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zh-TW" altLang="en-US" sz="20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煞車簡易、安全</a:t>
                      </a:r>
                      <a:endParaRPr lang="zh-TW" altLang="en-US" sz="20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eriod"/>
                      </a:pPr>
                      <a:r>
                        <a:rPr lang="zh-TW" altLang="en-US" sz="2000" baseline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手動推行</a:t>
                      </a:r>
                      <a:endParaRPr lang="en-US" altLang="zh-TW" sz="2000" baseline="0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zh-TW" altLang="en-US" sz="2000" baseline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前進</a:t>
                      </a:r>
                      <a:endParaRPr lang="en-US" altLang="zh-TW" sz="2000" baseline="0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zh-TW" altLang="en-US" sz="20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輪速差轉向</a:t>
                      </a:r>
                      <a:endParaRPr lang="en-US" altLang="zh-TW" sz="2000" baseline="0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zh-TW" altLang="en-US" sz="20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煞車簡易、安全</a:t>
                      </a:r>
                      <a:endParaRPr lang="en-US" altLang="zh-TW" sz="2000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zh-TW" altLang="en-US" sz="20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五段速度調節</a:t>
                      </a:r>
                      <a:endParaRPr lang="en-US" altLang="zh-TW" sz="2000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342900" indent="-342900" algn="l">
                        <a:buAutoNum type="arabicPeriod"/>
                      </a:pPr>
                      <a:endParaRPr lang="zh-TW" altLang="en-US" sz="20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eriod"/>
                      </a:pPr>
                      <a:r>
                        <a:rPr lang="zh-TW" altLang="en-US" sz="20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手動推行</a:t>
                      </a:r>
                      <a:endParaRPr lang="en-US" altLang="zh-TW" sz="2000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zh-TW" altLang="en-US" sz="20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前進</a:t>
                      </a:r>
                      <a:r>
                        <a:rPr lang="en-US" altLang="zh-TW" sz="20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sz="20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後退</a:t>
                      </a:r>
                      <a:endParaRPr lang="en-US" altLang="zh-TW" sz="2000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zh-TW" altLang="en-US" sz="20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輪速差轉向</a:t>
                      </a:r>
                      <a:endParaRPr lang="en-US" altLang="zh-TW" sz="2000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zh-TW" altLang="en-US" sz="20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煞車簡易、安全</a:t>
                      </a:r>
                      <a:endParaRPr lang="zh-TW" altLang="en-US" sz="20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圖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2087012" cy="1668202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564" y="1839273"/>
            <a:ext cx="2067161" cy="1654554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077" y="1839273"/>
            <a:ext cx="2063987" cy="2063987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900" y="1839273"/>
            <a:ext cx="2068193" cy="1654554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929" y="1825625"/>
            <a:ext cx="2066213" cy="1927509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890588" cy="365125"/>
          </a:xfrm>
        </p:spPr>
        <p:txBody>
          <a:bodyPr/>
          <a:lstStyle/>
          <a:p>
            <a:r>
              <a:rPr lang="zh-TW" altLang="en-US" dirty="0" smtClean="0"/>
              <a:t>第</a:t>
            </a:r>
            <a:fld id="{D57F1E4F-1CFF-5643-939E-217C01CDF565}" type="slidenum">
              <a:rPr lang="en-US" smtClean="0"/>
              <a:pPr/>
              <a:t>9</a:t>
            </a:fld>
            <a:r>
              <a:rPr lang="zh-TW" altLang="en-US" dirty="0" smtClean="0"/>
              <a:t>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75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878" y="478972"/>
            <a:ext cx="6017143" cy="588000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890588" cy="365125"/>
          </a:xfrm>
        </p:spPr>
        <p:txBody>
          <a:bodyPr/>
          <a:lstStyle/>
          <a:p>
            <a:r>
              <a:rPr lang="zh-TW" altLang="en-US" dirty="0" smtClean="0"/>
              <a:t>第</a:t>
            </a:r>
            <a:fld id="{D57F1E4F-1CFF-5643-939E-217C01CDF565}" type="slidenum">
              <a:rPr lang="en-US" smtClean="0"/>
              <a:pPr/>
              <a:t>10</a:t>
            </a:fld>
            <a:r>
              <a:rPr lang="zh-TW" altLang="en-US" dirty="0" smtClean="0"/>
              <a:t>頁</a:t>
            </a:r>
            <a:endParaRPr 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1663851" y="478971"/>
            <a:ext cx="1794690" cy="1796017"/>
            <a:chOff x="1663851" y="478971"/>
            <a:chExt cx="1794690" cy="1796017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8053" y="485826"/>
              <a:ext cx="1789162" cy="1789162"/>
            </a:xfrm>
            <a:prstGeom prst="rect">
              <a:avLst/>
            </a:prstGeom>
          </p:spPr>
        </p:pic>
        <p:sp>
          <p:nvSpPr>
            <p:cNvPr id="11" name="圓角矩形圖說文字 10"/>
            <p:cNvSpPr/>
            <p:nvPr/>
          </p:nvSpPr>
          <p:spPr>
            <a:xfrm flipH="1">
              <a:off x="1663851" y="478971"/>
              <a:ext cx="1794690" cy="1796017"/>
            </a:xfrm>
            <a:prstGeom prst="wedgeRoundRectCallout">
              <a:avLst>
                <a:gd name="adj1" fmla="val -196329"/>
                <a:gd name="adj2" fmla="val 56843"/>
                <a:gd name="adj3" fmla="val 1666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/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9475021" y="478971"/>
            <a:ext cx="1794690" cy="1436470"/>
            <a:chOff x="9892788" y="478972"/>
            <a:chExt cx="1794690" cy="1436470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2788" y="478972"/>
              <a:ext cx="1794690" cy="1436469"/>
            </a:xfrm>
            <a:prstGeom prst="rect">
              <a:avLst/>
            </a:prstGeom>
          </p:spPr>
        </p:pic>
        <p:sp>
          <p:nvSpPr>
            <p:cNvPr id="12" name="圓角矩形圖說文字 11"/>
            <p:cNvSpPr/>
            <p:nvPr/>
          </p:nvSpPr>
          <p:spPr>
            <a:xfrm>
              <a:off x="9892788" y="478972"/>
              <a:ext cx="1794690" cy="1436470"/>
            </a:xfrm>
            <a:prstGeom prst="wedgeRoundRectCallout">
              <a:avLst>
                <a:gd name="adj1" fmla="val -83106"/>
                <a:gd name="adj2" fmla="val 26125"/>
                <a:gd name="adj3" fmla="val 1666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/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8025361" y="4897756"/>
            <a:ext cx="1794690" cy="1752882"/>
            <a:chOff x="9892788" y="4606090"/>
            <a:chExt cx="1794690" cy="1752882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4115" y="4606091"/>
              <a:ext cx="1793363" cy="1752881"/>
            </a:xfrm>
            <a:prstGeom prst="rect">
              <a:avLst/>
            </a:prstGeom>
          </p:spPr>
        </p:pic>
        <p:sp>
          <p:nvSpPr>
            <p:cNvPr id="13" name="圓角矩形圖說文字 12"/>
            <p:cNvSpPr/>
            <p:nvPr/>
          </p:nvSpPr>
          <p:spPr>
            <a:xfrm>
              <a:off x="9892788" y="4606090"/>
              <a:ext cx="1794690" cy="1752882"/>
            </a:xfrm>
            <a:prstGeom prst="wedgeRoundRectCallout">
              <a:avLst>
                <a:gd name="adj1" fmla="val -75018"/>
                <a:gd name="adj2" fmla="val -96481"/>
                <a:gd name="adj3" fmla="val 1666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/>
            </a:p>
          </p:txBody>
        </p:sp>
      </p:grpSp>
      <p:sp>
        <p:nvSpPr>
          <p:cNvPr id="14" name="文字方塊 13"/>
          <p:cNvSpPr txBox="1"/>
          <p:nvPr/>
        </p:nvSpPr>
        <p:spPr>
          <a:xfrm>
            <a:off x="1311579" y="5774197"/>
            <a:ext cx="2217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dirty="0" smtClean="0">
                <a:latin typeface="Bernard MT Condensed" panose="02050806060905020404" pitchFamily="18" charset="0"/>
                <a:ea typeface="標楷體" panose="03000509000000000000" pitchFamily="65" charset="-120"/>
              </a:rPr>
              <a:t>Kano Model</a:t>
            </a:r>
            <a:endParaRPr lang="zh-TW" altLang="en-US" sz="3200" b="1" i="1" dirty="0">
              <a:latin typeface="Bernard MT Condensed" panose="02050806060905020404" pitchFamily="18" charset="0"/>
              <a:ea typeface="標楷體" panose="03000509000000000000" pitchFamily="65" charset="-120"/>
            </a:endParaRPr>
          </a:p>
        </p:txBody>
      </p:sp>
      <p:sp>
        <p:nvSpPr>
          <p:cNvPr id="18" name="圓角矩形 17"/>
          <p:cNvSpPr/>
          <p:nvPr/>
        </p:nvSpPr>
        <p:spPr>
          <a:xfrm>
            <a:off x="531812" y="2274988"/>
            <a:ext cx="2925403" cy="360329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1938" lvl="1" indent="-261938" algn="just">
              <a:buFont typeface="+mj-lt"/>
              <a:buAutoNum type="arabicPeriod"/>
            </a:pPr>
            <a:r>
              <a:rPr lang="zh-TW" altLang="en-US" sz="20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推進力矩大，能克服多種地形</a:t>
            </a:r>
            <a:endParaRPr lang="en-US" altLang="zh-TW" sz="2000" b="1" dirty="0">
              <a:solidFill>
                <a:schemeClr val="accent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61938" lvl="1" indent="-261938" algn="just">
              <a:buFont typeface="+mj-lt"/>
              <a:buAutoNum type="arabicPeriod"/>
            </a:pPr>
            <a:r>
              <a:rPr lang="zh-TW" altLang="en-US" sz="20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不受溼滑環境</a:t>
            </a:r>
            <a:r>
              <a:rPr lang="zh-TW" altLang="en-US" sz="2000" b="1" dirty="0" smtClean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影響</a:t>
            </a:r>
            <a:endParaRPr lang="en-US" altLang="zh-TW" sz="2000" b="1" dirty="0" smtClean="0">
              <a:solidFill>
                <a:schemeClr val="accent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61938" lvl="1" indent="-261938" algn="just">
              <a:buFont typeface="+mj-lt"/>
              <a:buAutoNum type="arabicPeriod"/>
            </a:pPr>
            <a:r>
              <a:rPr lang="zh-TW" altLang="en-US" sz="20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重心位置適中，不易</a:t>
            </a:r>
            <a:r>
              <a:rPr lang="zh-TW" altLang="en-US" sz="2000" b="1" dirty="0" smtClean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傾覆</a:t>
            </a:r>
            <a:endParaRPr lang="en-US" altLang="zh-TW" sz="2000" b="1" dirty="0" smtClean="0">
              <a:solidFill>
                <a:schemeClr val="accent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61938" lvl="1" indent="-261938" algn="just">
              <a:buFont typeface="+mj-lt"/>
              <a:buAutoNum type="arabicPeriod"/>
            </a:pPr>
            <a:r>
              <a:rPr lang="zh-TW" altLang="en-US" sz="20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操作安全，不傷雙手</a:t>
            </a:r>
            <a:endParaRPr lang="en-US" altLang="zh-TW" sz="2000" b="1" dirty="0" smtClean="0">
              <a:solidFill>
                <a:schemeClr val="accent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61938" lvl="1" indent="-261938" algn="just">
              <a:buFont typeface="+mj-lt"/>
              <a:buAutoNum type="arabicPeriod"/>
            </a:pPr>
            <a:r>
              <a:rPr lang="zh-TW" altLang="en-US" sz="2000" b="1" dirty="0" smtClean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</a:t>
            </a:r>
            <a:r>
              <a:rPr lang="zh-TW" altLang="en-US" sz="20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跨越段差</a:t>
            </a:r>
            <a:endParaRPr lang="en-US" altLang="zh-TW" sz="2000" b="1" dirty="0">
              <a:solidFill>
                <a:schemeClr val="accent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61938" lvl="1" indent="-261938" algn="just">
              <a:buFont typeface="+mj-lt"/>
              <a:buAutoNum type="arabicPeriod"/>
            </a:pPr>
            <a:r>
              <a:rPr lang="zh-TW" altLang="en-US" sz="20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登坡穩定</a:t>
            </a:r>
            <a:endParaRPr lang="en-US" altLang="zh-TW" sz="2000" b="1" dirty="0">
              <a:solidFill>
                <a:schemeClr val="accent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61938" lvl="1" indent="-261938" algn="just">
              <a:buFont typeface="+mj-lt"/>
              <a:buAutoNum type="arabicPeriod"/>
            </a:pPr>
            <a:r>
              <a:rPr lang="zh-TW" altLang="en-US" sz="20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可單手操作</a:t>
            </a:r>
            <a:endParaRPr lang="en-US" altLang="zh-TW" sz="2000" b="1" dirty="0">
              <a:solidFill>
                <a:schemeClr val="accent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61938" lvl="1" indent="-261938" algn="just">
              <a:buFont typeface="+mj-lt"/>
              <a:buAutoNum type="arabicPeriod"/>
            </a:pPr>
            <a:r>
              <a:rPr lang="zh-TW" altLang="en-US" sz="20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轉向靈活，可</a:t>
            </a:r>
            <a:r>
              <a:rPr lang="zh-TW" altLang="en-US" sz="2000" b="1" dirty="0" smtClean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迴轉</a:t>
            </a:r>
            <a:endParaRPr lang="en-US" altLang="zh-TW" sz="2000" b="1" dirty="0">
              <a:solidFill>
                <a:schemeClr val="accent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9473031" y="1915441"/>
            <a:ext cx="2588339" cy="26906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1938" lvl="1" indent="-261938" algn="just">
              <a:buFont typeface="+mj-lt"/>
              <a:buAutoNum type="arabicPeriod"/>
            </a:pPr>
            <a:r>
              <a:rPr lang="zh-TW" altLang="en-US" sz="20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推進力矩大，能克服多種地形</a:t>
            </a:r>
            <a:endParaRPr lang="en-US" altLang="zh-TW" sz="2000" b="1" dirty="0">
              <a:solidFill>
                <a:schemeClr val="accent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61938" lvl="1" indent="-261938" algn="just">
              <a:buFont typeface="+mj-lt"/>
              <a:buAutoNum type="arabicPeriod"/>
            </a:pPr>
            <a:r>
              <a:rPr lang="zh-TW" altLang="en-US" sz="20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不受溼滑環境影響</a:t>
            </a:r>
            <a:endParaRPr lang="en-US" altLang="zh-TW" sz="2000" b="1" dirty="0">
              <a:solidFill>
                <a:schemeClr val="accent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61938" lvl="1" indent="-261938" algn="just">
              <a:buFont typeface="+mj-lt"/>
              <a:buAutoNum type="arabicPeriod"/>
            </a:pPr>
            <a:r>
              <a:rPr lang="zh-TW" altLang="en-US" sz="20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重心位置適中，不易傾覆</a:t>
            </a:r>
            <a:endParaRPr lang="en-US" altLang="zh-TW" sz="2000" b="1" dirty="0">
              <a:solidFill>
                <a:schemeClr val="accent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61938" lvl="1" indent="-261938" algn="just">
              <a:buFont typeface="+mj-lt"/>
              <a:buAutoNum type="arabicPeriod"/>
            </a:pPr>
            <a:r>
              <a:rPr lang="zh-TW" altLang="en-US" sz="20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操作安全，不傷雙手</a:t>
            </a:r>
          </a:p>
        </p:txBody>
      </p:sp>
      <p:sp>
        <p:nvSpPr>
          <p:cNvPr id="20" name="圓角矩形 19"/>
          <p:cNvSpPr/>
          <p:nvPr/>
        </p:nvSpPr>
        <p:spPr>
          <a:xfrm>
            <a:off x="9820051" y="4897755"/>
            <a:ext cx="2241319" cy="17528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1938" lvl="1" indent="-261938" algn="just">
              <a:buFont typeface="+mj-lt"/>
              <a:buAutoNum type="arabicPeriod"/>
            </a:pPr>
            <a:r>
              <a:rPr lang="zh-TW" altLang="en-US" sz="20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手動推行，可前進、後退</a:t>
            </a:r>
            <a:endParaRPr lang="en-US" altLang="zh-TW" sz="2000" b="1" dirty="0">
              <a:solidFill>
                <a:schemeClr val="accent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61938" lvl="1" indent="-261938" algn="just">
              <a:buFont typeface="+mj-lt"/>
              <a:buAutoNum type="arabicPeriod"/>
            </a:pPr>
            <a:r>
              <a:rPr lang="zh-TW" altLang="en-US" sz="20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可轉向、可迴轉</a:t>
            </a:r>
            <a:endParaRPr lang="en-US" altLang="zh-TW" sz="2000" b="1" dirty="0">
              <a:solidFill>
                <a:schemeClr val="accent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574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片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673" y="1989857"/>
            <a:ext cx="4300603" cy="430060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934" y="2152650"/>
            <a:ext cx="4137810" cy="4137810"/>
          </a:xfrm>
          <a:prstGeom prst="rect">
            <a:avLst/>
          </a:prstGeom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zh-TW" altLang="en-US" dirty="0" smtClean="0"/>
              <a:t>越野型手動輪椅</a:t>
            </a:r>
            <a:endParaRPr lang="zh-TW" altLang="en-US" dirty="0"/>
          </a:p>
        </p:txBody>
      </p:sp>
      <p:grpSp>
        <p:nvGrpSpPr>
          <p:cNvPr id="10" name="群組 9"/>
          <p:cNvGrpSpPr/>
          <p:nvPr/>
        </p:nvGrpSpPr>
        <p:grpSpPr>
          <a:xfrm>
            <a:off x="1995638" y="2260977"/>
            <a:ext cx="3201973" cy="1602912"/>
            <a:chOff x="7098690" y="2016918"/>
            <a:chExt cx="3201973" cy="1602912"/>
          </a:xfrm>
        </p:grpSpPr>
        <p:sp>
          <p:nvSpPr>
            <p:cNvPr id="4" name="弧形 3"/>
            <p:cNvSpPr/>
            <p:nvPr/>
          </p:nvSpPr>
          <p:spPr>
            <a:xfrm rot="18375656">
              <a:off x="7024671" y="2090937"/>
              <a:ext cx="1583224" cy="1435186"/>
            </a:xfrm>
            <a:prstGeom prst="arc">
              <a:avLst>
                <a:gd name="adj1" fmla="val 14401823"/>
                <a:gd name="adj2" fmla="val 1492482"/>
              </a:avLst>
            </a:prstGeom>
            <a:noFill/>
            <a:ln w="63500">
              <a:solidFill>
                <a:srgbClr val="C00000"/>
              </a:solidFill>
              <a:headEnd type="triangl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altLang="zh-TW" dirty="0" smtClean="0"/>
            </a:p>
          </p:txBody>
        </p:sp>
        <p:sp>
          <p:nvSpPr>
            <p:cNvPr id="7" name="弧形 6"/>
            <p:cNvSpPr/>
            <p:nvPr/>
          </p:nvSpPr>
          <p:spPr>
            <a:xfrm rot="19625330">
              <a:off x="8795057" y="2035469"/>
              <a:ext cx="1505606" cy="1584361"/>
            </a:xfrm>
            <a:prstGeom prst="arc">
              <a:avLst>
                <a:gd name="adj1" fmla="val 14401823"/>
                <a:gd name="adj2" fmla="val 1492482"/>
              </a:avLst>
            </a:prstGeom>
            <a:noFill/>
            <a:ln w="63500">
              <a:solidFill>
                <a:srgbClr val="C00000"/>
              </a:solidFill>
              <a:headEnd type="triangl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" name="弧形 7"/>
          <p:cNvSpPr/>
          <p:nvPr/>
        </p:nvSpPr>
        <p:spPr>
          <a:xfrm rot="18802476">
            <a:off x="8047501" y="2177759"/>
            <a:ext cx="1413563" cy="1366954"/>
          </a:xfrm>
          <a:prstGeom prst="arc">
            <a:avLst/>
          </a:prstGeom>
          <a:ln w="635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5648051" y="1905000"/>
            <a:ext cx="949852" cy="55684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Levers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線單箭頭接點 13"/>
          <p:cNvCxnSpPr>
            <a:stCxn id="12" idx="1"/>
          </p:cNvCxnSpPr>
          <p:nvPr/>
        </p:nvCxnSpPr>
        <p:spPr>
          <a:xfrm flipH="1">
            <a:off x="4354286" y="2183423"/>
            <a:ext cx="1293765" cy="6322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圓角矩形 14"/>
          <p:cNvSpPr/>
          <p:nvPr/>
        </p:nvSpPr>
        <p:spPr>
          <a:xfrm>
            <a:off x="5649075" y="3002280"/>
            <a:ext cx="949852" cy="55684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Brakes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0" name="直線單箭頭接點 19"/>
          <p:cNvCxnSpPr/>
          <p:nvPr/>
        </p:nvCxnSpPr>
        <p:spPr>
          <a:xfrm>
            <a:off x="6562725" y="3324225"/>
            <a:ext cx="1183005" cy="15144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圓角矩形 20"/>
          <p:cNvSpPr/>
          <p:nvPr/>
        </p:nvSpPr>
        <p:spPr>
          <a:xfrm>
            <a:off x="8854868" y="2506325"/>
            <a:ext cx="1203531" cy="55684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Steering Wheel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圓角矩形 21"/>
          <p:cNvSpPr/>
          <p:nvPr/>
        </p:nvSpPr>
        <p:spPr>
          <a:xfrm>
            <a:off x="5521211" y="4469789"/>
            <a:ext cx="1203531" cy="55684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Driving Wheels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0" name="直線單箭頭接點 29"/>
          <p:cNvCxnSpPr>
            <a:stCxn id="22" idx="1"/>
          </p:cNvCxnSpPr>
          <p:nvPr/>
        </p:nvCxnSpPr>
        <p:spPr>
          <a:xfrm flipH="1">
            <a:off x="4810067" y="4748212"/>
            <a:ext cx="711144" cy="27842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>
            <a:off x="6572250" y="4762500"/>
            <a:ext cx="988610" cy="5091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/>
          <p:cNvSpPr/>
          <p:nvPr/>
        </p:nvSpPr>
        <p:spPr>
          <a:xfrm>
            <a:off x="2410044" y="6079483"/>
            <a:ext cx="1571113" cy="55684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Transmission Shaft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7" name="直線單箭頭接點 36"/>
          <p:cNvCxnSpPr>
            <a:stCxn id="35" idx="0"/>
          </p:cNvCxnSpPr>
          <p:nvPr/>
        </p:nvCxnSpPr>
        <p:spPr>
          <a:xfrm flipH="1" flipV="1">
            <a:off x="2961564" y="4748212"/>
            <a:ext cx="234037" cy="13312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531810" y="787782"/>
            <a:ext cx="876075" cy="365125"/>
          </a:xfrm>
        </p:spPr>
        <p:txBody>
          <a:bodyPr/>
          <a:lstStyle/>
          <a:p>
            <a:r>
              <a:rPr lang="zh-TW" altLang="en-US" dirty="0" smtClean="0"/>
              <a:t>第</a:t>
            </a:r>
            <a:fld id="{D57F1E4F-1CFF-5643-939E-217C01CDF565}" type="slidenum">
              <a:rPr lang="en-US" smtClean="0"/>
              <a:pPr/>
              <a:t>11</a:t>
            </a:fld>
            <a:r>
              <a:rPr lang="zh-TW" altLang="en-US" dirty="0" smtClean="0"/>
              <a:t>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00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越野型手動輪椅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4415118"/>
          </a:xfrm>
        </p:spPr>
        <p:txBody>
          <a:bodyPr>
            <a:no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/>
              <a:t>特色</a:t>
            </a:r>
            <a:endParaRPr lang="en-US" altLang="zh-TW" sz="2800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sz="2800" dirty="0" smtClean="0"/>
              <a:t>搖臂</a:t>
            </a:r>
            <a:r>
              <a:rPr lang="en-US" altLang="zh-TW" sz="2800" dirty="0" smtClean="0"/>
              <a:t>(Lever)</a:t>
            </a:r>
            <a:r>
              <a:rPr lang="zh-TW" altLang="en-US" sz="2800" dirty="0" smtClean="0"/>
              <a:t>可交替推進，以提供持續的動力</a:t>
            </a:r>
            <a:endParaRPr lang="en-US" altLang="zh-TW" sz="28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sz="2800" dirty="0" smtClean="0"/>
              <a:t>搖臂可同時推進，以提供較大的推進力</a:t>
            </a:r>
            <a:endParaRPr lang="en-US" altLang="zh-TW" sz="28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sz="2800" smtClean="0"/>
              <a:t>使用時能最大程度地運動到腰部以上的身軀</a:t>
            </a:r>
            <a:endParaRPr lang="en-US" altLang="zh-TW" sz="2800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876074" cy="365125"/>
          </a:xfrm>
        </p:spPr>
        <p:txBody>
          <a:bodyPr/>
          <a:lstStyle/>
          <a:p>
            <a:r>
              <a:rPr lang="zh-TW" altLang="en-US" dirty="0" smtClean="0"/>
              <a:t>第</a:t>
            </a:r>
            <a:fld id="{D57F1E4F-1CFF-5643-939E-217C01CDF565}" type="slidenum">
              <a:rPr lang="en-US" smtClean="0"/>
              <a:pPr/>
              <a:t>12</a:t>
            </a:fld>
            <a:r>
              <a:rPr lang="zh-TW" altLang="en-US" dirty="0" smtClean="0"/>
              <a:t>頁</a:t>
            </a:r>
            <a:endParaRPr 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869" y="2125663"/>
            <a:ext cx="3778250" cy="3778250"/>
          </a:xfrm>
        </p:spPr>
      </p:pic>
    </p:spTree>
    <p:extLst>
      <p:ext uri="{BB962C8B-B14F-4D97-AF65-F5344CB8AC3E}">
        <p14:creationId xmlns:p14="http://schemas.microsoft.com/office/powerpoint/2010/main" val="371560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越野型手動輪椅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推進</a:t>
            </a:r>
            <a:r>
              <a:rPr lang="en-US" altLang="zh-TW" dirty="0" smtClean="0"/>
              <a:t>—</a:t>
            </a:r>
            <a:r>
              <a:rPr lang="zh-TW" altLang="en-US" dirty="0" smtClean="0"/>
              <a:t>交替推進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513" y="2549525"/>
            <a:ext cx="3352800" cy="3352800"/>
          </a:xfrm>
        </p:spPr>
      </p:pic>
      <p:sp>
        <p:nvSpPr>
          <p:cNvPr id="6" name="文字版面配置區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TW" altLang="en-US" dirty="0" smtClean="0"/>
              <a:t>推進</a:t>
            </a:r>
            <a:r>
              <a:rPr lang="en-US" altLang="zh-TW" dirty="0" smtClean="0"/>
              <a:t>—</a:t>
            </a:r>
            <a:r>
              <a:rPr lang="zh-TW" altLang="en-US" dirty="0" smtClean="0"/>
              <a:t>同步推進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531812" y="778638"/>
            <a:ext cx="876363" cy="365125"/>
          </a:xfrm>
        </p:spPr>
        <p:txBody>
          <a:bodyPr/>
          <a:lstStyle/>
          <a:p>
            <a:r>
              <a:rPr lang="zh-TW" altLang="en-US" dirty="0" smtClean="0"/>
              <a:t>第</a:t>
            </a:r>
            <a:fld id="{D57F1E4F-1CFF-5643-939E-217C01CDF565}" type="slidenum">
              <a:rPr lang="en-US" smtClean="0"/>
              <a:pPr/>
              <a:t>13</a:t>
            </a:fld>
            <a:r>
              <a:rPr lang="zh-TW" altLang="en-US" dirty="0" smtClean="0"/>
              <a:t>頁</a:t>
            </a:r>
            <a:endParaRPr lang="en-US" dirty="0"/>
          </a:p>
        </p:txBody>
      </p:sp>
      <p:pic>
        <p:nvPicPr>
          <p:cNvPr id="15" name="內容版面配置區 14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481" y="2546350"/>
            <a:ext cx="3352800" cy="3352800"/>
          </a:xfrm>
        </p:spPr>
      </p:pic>
    </p:spTree>
    <p:extLst>
      <p:ext uri="{BB962C8B-B14F-4D97-AF65-F5344CB8AC3E}">
        <p14:creationId xmlns:p14="http://schemas.microsoft.com/office/powerpoint/2010/main" val="133605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越野型手動輪椅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轉向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TW" altLang="en-US" dirty="0" smtClean="0"/>
              <a:t>迴轉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531812" y="778638"/>
            <a:ext cx="876363" cy="365125"/>
          </a:xfrm>
        </p:spPr>
        <p:txBody>
          <a:bodyPr/>
          <a:lstStyle/>
          <a:p>
            <a:r>
              <a:rPr lang="zh-TW" altLang="en-US" dirty="0" smtClean="0"/>
              <a:t>第</a:t>
            </a:r>
            <a:fld id="{D57F1E4F-1CFF-5643-939E-217C01CDF565}" type="slidenum">
              <a:rPr lang="en-US" smtClean="0"/>
              <a:pPr/>
              <a:t>14</a:t>
            </a:fld>
            <a:r>
              <a:rPr lang="zh-TW" altLang="en-US" dirty="0" smtClean="0"/>
              <a:t>頁</a:t>
            </a:r>
            <a:endParaRPr 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513" y="2549525"/>
            <a:ext cx="3352800" cy="3352800"/>
          </a:xfrm>
        </p:spPr>
      </p:pic>
      <p:pic>
        <p:nvPicPr>
          <p:cNvPr id="9" name="內容版面配置區 8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481" y="2546350"/>
            <a:ext cx="3352800" cy="3352800"/>
          </a:xfrm>
        </p:spPr>
      </p:pic>
    </p:spTree>
    <p:extLst>
      <p:ext uri="{BB962C8B-B14F-4D97-AF65-F5344CB8AC3E}">
        <p14:creationId xmlns:p14="http://schemas.microsoft.com/office/powerpoint/2010/main" val="133854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走出戶外，跑出新生活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使用者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不可偏廢</a:t>
            </a:r>
            <a:r>
              <a:rPr lang="en-US" altLang="zh-TW" dirty="0"/>
              <a:t>(</a:t>
            </a:r>
            <a:r>
              <a:rPr lang="zh-TW" altLang="en-US" dirty="0"/>
              <a:t>偏癱者可使用</a:t>
            </a:r>
            <a:r>
              <a:rPr lang="en-US" altLang="zh-TW" dirty="0"/>
              <a:t>)</a:t>
            </a:r>
          </a:p>
          <a:p>
            <a:r>
              <a:rPr lang="zh-TW" altLang="en-US" dirty="0" smtClean="0"/>
              <a:t>上山下海</a:t>
            </a:r>
            <a:r>
              <a:rPr lang="en-US" altLang="zh-TW" dirty="0" smtClean="0"/>
              <a:t>(</a:t>
            </a:r>
            <a:r>
              <a:rPr lang="zh-TW" altLang="en-US" dirty="0" smtClean="0"/>
              <a:t>增加行動力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四海兄弟</a:t>
            </a:r>
            <a:r>
              <a:rPr lang="en-US" altLang="zh-TW" dirty="0" smtClean="0"/>
              <a:t>(</a:t>
            </a:r>
            <a:r>
              <a:rPr lang="zh-TW" altLang="en-US" dirty="0" smtClean="0"/>
              <a:t>維持社會關係</a:t>
            </a:r>
            <a:r>
              <a:rPr lang="en-US" altLang="zh-TW" dirty="0" smtClean="0"/>
              <a:t>)</a:t>
            </a:r>
          </a:p>
          <a:p>
            <a:r>
              <a:rPr lang="zh-TW" altLang="en-US" dirty="0"/>
              <a:t>返老還童</a:t>
            </a:r>
            <a:r>
              <a:rPr lang="en-US" altLang="zh-TW" dirty="0"/>
              <a:t>(</a:t>
            </a:r>
            <a:r>
              <a:rPr lang="zh-TW" altLang="en-US" dirty="0"/>
              <a:t>促進生</a:t>
            </a:r>
            <a:r>
              <a:rPr lang="en-US" altLang="zh-TW" dirty="0"/>
              <a:t>/</a:t>
            </a:r>
            <a:r>
              <a:rPr lang="zh-TW" altLang="en-US" dirty="0"/>
              <a:t>心理健康</a:t>
            </a:r>
            <a:r>
              <a:rPr lang="en-US" altLang="zh-TW" dirty="0"/>
              <a:t>)</a:t>
            </a:r>
            <a:endParaRPr lang="en-US" altLang="zh-TW" dirty="0" smtClean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TW" altLang="en-US" dirty="0" smtClean="0"/>
              <a:t>照護者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zh-TW" altLang="en-US" dirty="0" smtClean="0"/>
              <a:t>解放自由</a:t>
            </a:r>
            <a:endParaRPr lang="en-US" altLang="zh-TW" dirty="0" smtClean="0"/>
          </a:p>
          <a:p>
            <a:r>
              <a:rPr lang="zh-TW" altLang="en-US" dirty="0" smtClean="0"/>
              <a:t>舒活身心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876074" cy="365125"/>
          </a:xfrm>
        </p:spPr>
        <p:txBody>
          <a:bodyPr/>
          <a:lstStyle/>
          <a:p>
            <a:r>
              <a:rPr lang="zh-TW" altLang="en-US" dirty="0" smtClean="0"/>
              <a:t>第</a:t>
            </a:r>
            <a:fld id="{D57F1E4F-1CFF-5643-939E-217C01CDF565}" type="slidenum">
              <a:rPr lang="en-US" smtClean="0"/>
              <a:pPr/>
              <a:t>15</a:t>
            </a:fld>
            <a:r>
              <a:rPr lang="zh-TW" altLang="en-US" dirty="0" smtClean="0"/>
              <a:t>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9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000" dirty="0" smtClean="0"/>
              <a:t>謝謝聆聽</a:t>
            </a:r>
            <a:endParaRPr lang="zh-TW" altLang="en-US" sz="6000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zh-TW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cs typeface="+mj-cs"/>
              </a:rPr>
              <a:t>敬請指教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876074" cy="365125"/>
          </a:xfrm>
        </p:spPr>
        <p:txBody>
          <a:bodyPr/>
          <a:lstStyle/>
          <a:p>
            <a:r>
              <a:rPr lang="zh-TW" altLang="en-US" dirty="0" smtClean="0"/>
              <a:t>第</a:t>
            </a:r>
            <a:fld id="{D57F1E4F-1CFF-5643-939E-217C01CDF565}" type="slidenum">
              <a:rPr lang="en-US" smtClean="0"/>
              <a:pPr/>
              <a:t>16</a:t>
            </a:fld>
            <a:r>
              <a:rPr lang="zh-TW" altLang="en-US" dirty="0" smtClean="0"/>
              <a:t>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Q &amp; A</a:t>
            </a:r>
            <a:endParaRPr lang="zh-TW" alt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052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975" y="2133599"/>
            <a:ext cx="2845408" cy="3911600"/>
          </a:xfrm>
          <a:prstGeom prst="rect">
            <a:avLst/>
          </a:prstGeom>
        </p:spPr>
      </p:pic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小檔案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sz="half" idx="1"/>
          </p:nvPr>
        </p:nvSpPr>
        <p:spPr>
          <a:xfrm>
            <a:off x="2589212" y="2133599"/>
            <a:ext cx="4313864" cy="4415119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2400" dirty="0" smtClean="0"/>
              <a:t>王崇豪</a:t>
            </a:r>
            <a:endParaRPr lang="en-US" altLang="zh-TW" sz="2400" dirty="0"/>
          </a:p>
          <a:p>
            <a:pPr marL="457200" lvl="1" indent="0">
              <a:buNone/>
            </a:pPr>
            <a:r>
              <a:rPr lang="zh-TW" altLang="en-US" sz="2400" dirty="0" smtClean="0"/>
              <a:t>學歷</a:t>
            </a:r>
            <a:endParaRPr lang="en-US" altLang="zh-TW" sz="24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400" dirty="0"/>
              <a:t>南加州大學</a:t>
            </a:r>
            <a:r>
              <a:rPr lang="en-US" altLang="zh-TW" sz="2400" dirty="0"/>
              <a:t>(USC) </a:t>
            </a:r>
            <a:r>
              <a:rPr lang="en-US" altLang="zh-TW" sz="2400" dirty="0" smtClean="0"/>
              <a:t>     </a:t>
            </a:r>
            <a:r>
              <a:rPr lang="zh-TW" altLang="en-US" sz="2400" dirty="0" smtClean="0"/>
              <a:t>機械工程碩士</a:t>
            </a:r>
            <a:endParaRPr lang="en-US" altLang="zh-TW" sz="24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400" dirty="0"/>
              <a:t>國立中正</a:t>
            </a:r>
            <a:r>
              <a:rPr lang="zh-TW" altLang="en-US" sz="2400"/>
              <a:t>大學 </a:t>
            </a:r>
            <a:r>
              <a:rPr lang="zh-TW" altLang="en-US" sz="2400" smtClean="0"/>
              <a:t>        機械工程</a:t>
            </a:r>
            <a:r>
              <a:rPr lang="zh-TW" altLang="en-US" sz="2400" dirty="0" smtClean="0"/>
              <a:t>學士</a:t>
            </a:r>
            <a:endParaRPr lang="en-US" altLang="zh-TW" sz="2400" dirty="0"/>
          </a:p>
          <a:p>
            <a:pPr marL="457200" lvl="1" indent="0">
              <a:buNone/>
            </a:pPr>
            <a:r>
              <a:rPr lang="zh-TW" altLang="en-US" sz="2400" dirty="0" smtClean="0"/>
              <a:t>現職</a:t>
            </a:r>
            <a:endParaRPr lang="en-US" altLang="zh-TW" sz="24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sz="2400" dirty="0"/>
              <a:t>Junior Manufacturing Engineer at </a:t>
            </a:r>
            <a:r>
              <a:rPr lang="en-US" altLang="zh-TW" sz="2400" dirty="0" err="1"/>
              <a:t>Meritek</a:t>
            </a:r>
            <a:r>
              <a:rPr lang="en-US" altLang="zh-TW" sz="2400" dirty="0"/>
              <a:t> Electronics Corp., CA USA</a:t>
            </a:r>
            <a:endParaRPr lang="zh-TW" altLang="en-US" sz="2400" dirty="0"/>
          </a:p>
        </p:txBody>
      </p:sp>
      <p:sp>
        <p:nvSpPr>
          <p:cNvPr id="10" name="內容版面配置區 9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4422496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altLang="zh-TW" sz="2400" dirty="0" smtClean="0"/>
          </a:p>
          <a:p>
            <a:pPr marL="0" indent="0">
              <a:buNone/>
            </a:pPr>
            <a:r>
              <a:rPr lang="en-US" altLang="zh-TW" sz="2400" dirty="0" smtClean="0"/>
              <a:t>Awards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sz="2400" dirty="0" smtClean="0"/>
              <a:t>中華民國</a:t>
            </a:r>
            <a:r>
              <a:rPr lang="zh-TW" altLang="en-US" sz="2400" dirty="0"/>
              <a:t>專利</a:t>
            </a:r>
            <a:r>
              <a:rPr lang="en-US" altLang="zh-TW" sz="2400" dirty="0"/>
              <a:t>(</a:t>
            </a:r>
            <a:r>
              <a:rPr lang="zh-TW" altLang="en-US" sz="2400" dirty="0"/>
              <a:t>越野型手動輪椅</a:t>
            </a:r>
            <a:r>
              <a:rPr lang="en-US" altLang="zh-TW" sz="2400" dirty="0"/>
              <a:t>)</a:t>
            </a:r>
            <a:endParaRPr lang="en-US" altLang="zh-TW" sz="240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sz="2400" dirty="0" smtClean="0"/>
              <a:t>金牌</a:t>
            </a:r>
            <a:r>
              <a:rPr lang="zh-TW" altLang="en-US" sz="2400" dirty="0"/>
              <a:t>獎</a:t>
            </a:r>
            <a:r>
              <a:rPr lang="en-US" altLang="zh-TW" sz="2400" dirty="0"/>
              <a:t>(</a:t>
            </a:r>
            <a:r>
              <a:rPr lang="zh-TW" altLang="en-US" sz="2400" dirty="0"/>
              <a:t>跑步型輪椅</a:t>
            </a:r>
            <a:r>
              <a:rPr lang="en-US" altLang="zh-TW" sz="2400" dirty="0"/>
              <a:t>)</a:t>
            </a:r>
            <a:br>
              <a:rPr lang="en-US" altLang="zh-TW" sz="2400" dirty="0"/>
            </a:br>
            <a:r>
              <a:rPr lang="zh-TW" altLang="en-US" sz="2400" dirty="0"/>
              <a:t>第八屆全國創新機構設計</a:t>
            </a:r>
            <a:r>
              <a:rPr lang="zh-TW" altLang="en-US" sz="2400" dirty="0" smtClean="0"/>
              <a:t>比賽</a:t>
            </a:r>
            <a:endParaRPr lang="en-US" altLang="zh-TW" sz="2400" dirty="0" smtClean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 altLang="en-US" dirty="0" smtClean="0"/>
              <a:t>第</a:t>
            </a:r>
            <a:fld id="{D57F1E4F-1CFF-5643-939E-217C01CDF565}" type="slidenum">
              <a:rPr lang="en-US" smtClean="0"/>
              <a:pPr/>
              <a:t>1</a:t>
            </a:fld>
            <a:r>
              <a:rPr lang="zh-TW" altLang="en-US" dirty="0" smtClean="0"/>
              <a:t>頁</a:t>
            </a:r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997" y="3194470"/>
            <a:ext cx="3307363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20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6" dur="2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8" dur="2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4" dur="2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878" y="478972"/>
            <a:ext cx="6017143" cy="588000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 altLang="en-US" b="1" smtClean="0"/>
              <a:t>第</a:t>
            </a:r>
            <a:fld id="{D57F1E4F-1CFF-5643-939E-217C01CDF565}" type="slidenum">
              <a:rPr lang="en-US" b="1" smtClean="0"/>
              <a:pPr/>
              <a:t>2</a:t>
            </a:fld>
            <a:r>
              <a:rPr lang="zh-TW" altLang="en-US" b="1" smtClean="0"/>
              <a:t>頁</a:t>
            </a:r>
            <a:endParaRPr lang="en-US" b="1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1311579" y="5774197"/>
            <a:ext cx="2217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dirty="0" smtClean="0">
                <a:latin typeface="Bernard MT Condensed" panose="02050806060905020404" pitchFamily="18" charset="0"/>
                <a:ea typeface="標楷體" panose="03000509000000000000" pitchFamily="65" charset="-120"/>
              </a:rPr>
              <a:t>Kano Model</a:t>
            </a:r>
            <a:endParaRPr lang="zh-TW" altLang="en-US" sz="3200" b="1" i="1" dirty="0">
              <a:latin typeface="Bernard MT Condensed" panose="020508060609050204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7773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878" y="478972"/>
            <a:ext cx="6017143" cy="588000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 altLang="en-US" b="1" smtClean="0"/>
              <a:t>第</a:t>
            </a:r>
            <a:fld id="{D57F1E4F-1CFF-5643-939E-217C01CDF565}" type="slidenum">
              <a:rPr lang="en-US" b="1" smtClean="0"/>
              <a:pPr/>
              <a:t>3</a:t>
            </a:fld>
            <a:r>
              <a:rPr lang="zh-TW" altLang="en-US" b="1" smtClean="0"/>
              <a:t>頁</a:t>
            </a:r>
            <a:endParaRPr lang="en-US" b="1" dirty="0"/>
          </a:p>
        </p:txBody>
      </p:sp>
      <p:grpSp>
        <p:nvGrpSpPr>
          <p:cNvPr id="17" name="群組 16"/>
          <p:cNvGrpSpPr/>
          <p:nvPr/>
        </p:nvGrpSpPr>
        <p:grpSpPr>
          <a:xfrm>
            <a:off x="8025361" y="4897756"/>
            <a:ext cx="1794690" cy="1752882"/>
            <a:chOff x="9892788" y="4606090"/>
            <a:chExt cx="1794690" cy="1752882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4115" y="4606091"/>
              <a:ext cx="1793363" cy="1752881"/>
            </a:xfrm>
            <a:prstGeom prst="rect">
              <a:avLst/>
            </a:prstGeom>
          </p:spPr>
        </p:pic>
        <p:sp>
          <p:nvSpPr>
            <p:cNvPr id="13" name="圓角矩形圖說文字 12"/>
            <p:cNvSpPr/>
            <p:nvPr/>
          </p:nvSpPr>
          <p:spPr>
            <a:xfrm>
              <a:off x="9892788" y="4606090"/>
              <a:ext cx="1794690" cy="1752882"/>
            </a:xfrm>
            <a:prstGeom prst="wedgeRoundRectCallout">
              <a:avLst>
                <a:gd name="adj1" fmla="val -75018"/>
                <a:gd name="adj2" fmla="val -96481"/>
                <a:gd name="adj3" fmla="val 1666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/>
            </a:p>
          </p:txBody>
        </p:sp>
      </p:grpSp>
      <p:sp>
        <p:nvSpPr>
          <p:cNvPr id="14" name="文字方塊 13"/>
          <p:cNvSpPr txBox="1"/>
          <p:nvPr/>
        </p:nvSpPr>
        <p:spPr>
          <a:xfrm>
            <a:off x="1311579" y="5774197"/>
            <a:ext cx="2217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dirty="0" smtClean="0">
                <a:latin typeface="Bernard MT Condensed" panose="02050806060905020404" pitchFamily="18" charset="0"/>
                <a:ea typeface="標楷體" panose="03000509000000000000" pitchFamily="65" charset="-120"/>
              </a:rPr>
              <a:t>Kano Model</a:t>
            </a:r>
            <a:endParaRPr lang="zh-TW" altLang="en-US" sz="3200" b="1" i="1" dirty="0">
              <a:latin typeface="Bernard MT Condensed" panose="02050806060905020404" pitchFamily="18" charset="0"/>
              <a:ea typeface="標楷體" panose="03000509000000000000" pitchFamily="65" charset="-120"/>
            </a:endParaRPr>
          </a:p>
        </p:txBody>
      </p:sp>
      <p:sp>
        <p:nvSpPr>
          <p:cNvPr id="20" name="圓角矩形 19"/>
          <p:cNvSpPr/>
          <p:nvPr/>
        </p:nvSpPr>
        <p:spPr>
          <a:xfrm>
            <a:off x="9820051" y="4897755"/>
            <a:ext cx="2241319" cy="17528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1938" lvl="1" indent="-261938" algn="just">
              <a:buFont typeface="+mj-lt"/>
              <a:buAutoNum type="arabicPeriod"/>
            </a:pPr>
            <a:r>
              <a:rPr lang="zh-TW" altLang="en-US" sz="2000" b="1" dirty="0" smtClean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手動推行，可前進、後退</a:t>
            </a:r>
            <a:endParaRPr lang="en-US" altLang="zh-TW" sz="2000" b="1" dirty="0">
              <a:solidFill>
                <a:schemeClr val="accent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61938" lvl="1" indent="-261938" algn="just">
              <a:buFont typeface="+mj-lt"/>
              <a:buAutoNum type="arabicPeriod"/>
            </a:pPr>
            <a:r>
              <a:rPr lang="zh-TW" altLang="en-US" sz="2000" b="1" dirty="0" smtClean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可轉向、可迴轉</a:t>
            </a:r>
            <a:endParaRPr lang="en-US" altLang="zh-TW" sz="2000" b="1" dirty="0">
              <a:solidFill>
                <a:schemeClr val="accent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1613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使用者的困境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832" y="2603500"/>
            <a:ext cx="2838450" cy="2838450"/>
          </a:xfr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 altLang="en-US" smtClean="0"/>
              <a:t>第</a:t>
            </a:r>
            <a:fld id="{D57F1E4F-1CFF-5643-939E-217C01CDF565}" type="slidenum">
              <a:rPr lang="en-US" smtClean="0"/>
              <a:pPr/>
              <a:t>4</a:t>
            </a:fld>
            <a:r>
              <a:rPr lang="zh-TW" altLang="en-US" smtClean="0"/>
              <a:t>頁</a:t>
            </a:r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14" y="624110"/>
            <a:ext cx="2318440" cy="231844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79" y="2863505"/>
            <a:ext cx="2318440" cy="231844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14" y="3805015"/>
            <a:ext cx="2315029" cy="2315029"/>
          </a:xfrm>
          <a:prstGeom prst="rect">
            <a:avLst/>
          </a:prstGeom>
        </p:spPr>
      </p:pic>
      <p:sp>
        <p:nvSpPr>
          <p:cNvPr id="10" name="向左箭號 9"/>
          <p:cNvSpPr/>
          <p:nvPr/>
        </p:nvSpPr>
        <p:spPr>
          <a:xfrm>
            <a:off x="3630019" y="3854676"/>
            <a:ext cx="971010" cy="36898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左箭號 10"/>
          <p:cNvSpPr/>
          <p:nvPr/>
        </p:nvSpPr>
        <p:spPr>
          <a:xfrm rot="8669205">
            <a:off x="7084148" y="2419009"/>
            <a:ext cx="1239259" cy="36898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左箭號 11"/>
          <p:cNvSpPr/>
          <p:nvPr/>
        </p:nvSpPr>
        <p:spPr>
          <a:xfrm rot="12153050">
            <a:off x="7353671" y="4725035"/>
            <a:ext cx="926302" cy="36898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十字形 3"/>
          <p:cNvSpPr>
            <a:spLocks noChangeAspect="1"/>
          </p:cNvSpPr>
          <p:nvPr/>
        </p:nvSpPr>
        <p:spPr>
          <a:xfrm rot="2700000">
            <a:off x="1030800" y="2582724"/>
            <a:ext cx="2880000" cy="2880000"/>
          </a:xfrm>
          <a:prstGeom prst="plus">
            <a:avLst>
              <a:gd name="adj" fmla="val 451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十字形 12"/>
          <p:cNvSpPr>
            <a:spLocks noChangeAspect="1"/>
          </p:cNvSpPr>
          <p:nvPr/>
        </p:nvSpPr>
        <p:spPr>
          <a:xfrm rot="2700000">
            <a:off x="8034534" y="343328"/>
            <a:ext cx="2880000" cy="2880000"/>
          </a:xfrm>
          <a:prstGeom prst="plus">
            <a:avLst>
              <a:gd name="adj" fmla="val 451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十字形 13"/>
          <p:cNvSpPr>
            <a:spLocks noChangeAspect="1"/>
          </p:cNvSpPr>
          <p:nvPr/>
        </p:nvSpPr>
        <p:spPr>
          <a:xfrm rot="2700000">
            <a:off x="8034534" y="3522529"/>
            <a:ext cx="2880000" cy="2880000"/>
          </a:xfrm>
          <a:prstGeom prst="plus">
            <a:avLst>
              <a:gd name="adj" fmla="val 451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316946" y="5180239"/>
            <a:ext cx="2313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石子地面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317270" y="2936863"/>
            <a:ext cx="2313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泥土路面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315313" y="6116064"/>
            <a:ext cx="2313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磚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道</a:t>
            </a:r>
          </a:p>
        </p:txBody>
      </p:sp>
    </p:spTree>
    <p:extLst>
      <p:ext uri="{BB962C8B-B14F-4D97-AF65-F5344CB8AC3E}">
        <p14:creationId xmlns:p14="http://schemas.microsoft.com/office/powerpoint/2010/main" val="361805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4" grpId="0" animBg="1"/>
      <p:bldP spid="13" grpId="0" animBg="1"/>
      <p:bldP spid="14" grpId="0" animBg="1"/>
      <p:bldP spid="9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使用者的困境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832" y="2603500"/>
            <a:ext cx="2838450" cy="2838450"/>
          </a:xfr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 altLang="en-US" smtClean="0"/>
              <a:t>第</a:t>
            </a:r>
            <a:fld id="{D57F1E4F-1CFF-5643-939E-217C01CDF565}" type="slidenum">
              <a:rPr lang="en-US" smtClean="0"/>
              <a:pPr/>
              <a:t>5</a:t>
            </a:fld>
            <a:r>
              <a:rPr lang="zh-TW" altLang="en-US" smtClean="0"/>
              <a:t>頁</a:t>
            </a:r>
            <a:endParaRPr lang="en-US" dirty="0"/>
          </a:p>
        </p:txBody>
      </p:sp>
      <p:grpSp>
        <p:nvGrpSpPr>
          <p:cNvPr id="20" name="群組 19"/>
          <p:cNvGrpSpPr/>
          <p:nvPr/>
        </p:nvGrpSpPr>
        <p:grpSpPr>
          <a:xfrm>
            <a:off x="1741109" y="1905000"/>
            <a:ext cx="8869896" cy="3748315"/>
            <a:chOff x="1741109" y="1905000"/>
            <a:chExt cx="8869896" cy="3748315"/>
          </a:xfrm>
        </p:grpSpPr>
        <p:sp>
          <p:nvSpPr>
            <p:cNvPr id="17" name="圓角矩形圖說文字 16"/>
            <p:cNvSpPr/>
            <p:nvPr/>
          </p:nvSpPr>
          <p:spPr>
            <a:xfrm>
              <a:off x="1741109" y="1905000"/>
              <a:ext cx="2375050" cy="1524000"/>
            </a:xfrm>
            <a:prstGeom prst="wedgeRoundRectCallout">
              <a:avLst>
                <a:gd name="adj1" fmla="val 111168"/>
                <a:gd name="adj2" fmla="val 84404"/>
                <a:gd name="adj3" fmla="val 1666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just"/>
              <a:r>
                <a:rPr lang="zh-TW" altLang="en-US" sz="2800" dirty="0">
                  <a:solidFill>
                    <a:schemeClr val="accent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肩、腕關節疼痛</a:t>
              </a:r>
              <a:r>
                <a:rPr lang="zh-TW" altLang="en-US" sz="2800" dirty="0" smtClean="0">
                  <a:solidFill>
                    <a:schemeClr val="accent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不適</a:t>
              </a:r>
              <a:endParaRPr lang="en-US" altLang="zh-TW" sz="2800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8" name="圓角矩形圖說文字 17"/>
            <p:cNvSpPr/>
            <p:nvPr/>
          </p:nvSpPr>
          <p:spPr>
            <a:xfrm>
              <a:off x="8235955" y="1905000"/>
              <a:ext cx="2375050" cy="1524000"/>
            </a:xfrm>
            <a:prstGeom prst="wedgeRoundRectCallout">
              <a:avLst>
                <a:gd name="adj1" fmla="val -98445"/>
                <a:gd name="adj2" fmla="val 32024"/>
                <a:gd name="adj3" fmla="val 1666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zh-TW" altLang="en-US" sz="2800" dirty="0">
                  <a:solidFill>
                    <a:schemeClr val="accent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體能下降、加速老化</a:t>
              </a:r>
            </a:p>
          </p:txBody>
        </p:sp>
        <p:sp>
          <p:nvSpPr>
            <p:cNvPr id="19" name="圓角矩形圖說文字 18"/>
            <p:cNvSpPr/>
            <p:nvPr/>
          </p:nvSpPr>
          <p:spPr>
            <a:xfrm>
              <a:off x="8235955" y="4129315"/>
              <a:ext cx="2375050" cy="1524000"/>
            </a:xfrm>
            <a:prstGeom prst="wedgeRoundRectCallout">
              <a:avLst>
                <a:gd name="adj1" fmla="val -124111"/>
                <a:gd name="adj2" fmla="val -51785"/>
                <a:gd name="adj3" fmla="val 1666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just"/>
              <a:r>
                <a:rPr lang="zh-TW" altLang="en-US" sz="2800" dirty="0">
                  <a:solidFill>
                    <a:schemeClr val="accent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肥胖、心血管代謝疾病發生率</a:t>
              </a:r>
              <a:r>
                <a:rPr lang="zh-TW" altLang="en-US" sz="2800" dirty="0" smtClean="0">
                  <a:solidFill>
                    <a:schemeClr val="accent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增加</a:t>
              </a:r>
              <a:endParaRPr lang="en-US" altLang="zh-TW" sz="2800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360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使用者的困境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372" y="2603500"/>
            <a:ext cx="2838450" cy="2838450"/>
          </a:xfr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 altLang="en-US" smtClean="0"/>
              <a:t>第</a:t>
            </a:r>
            <a:fld id="{D57F1E4F-1CFF-5643-939E-217C01CDF565}" type="slidenum">
              <a:rPr lang="en-US" smtClean="0"/>
              <a:pPr/>
              <a:t>6</a:t>
            </a:fld>
            <a:r>
              <a:rPr lang="zh-TW" altLang="en-US" smtClean="0"/>
              <a:t>頁</a:t>
            </a:r>
            <a:endParaRPr lang="en-US" dirty="0"/>
          </a:p>
        </p:txBody>
      </p:sp>
      <p:sp>
        <p:nvSpPr>
          <p:cNvPr id="4" name="向右箭號 3"/>
          <p:cNvSpPr/>
          <p:nvPr/>
        </p:nvSpPr>
        <p:spPr>
          <a:xfrm>
            <a:off x="5156881" y="3768725"/>
            <a:ext cx="1393371" cy="508000"/>
          </a:xfrm>
          <a:prstGeom prst="rightArrow">
            <a:avLst>
              <a:gd name="adj1" fmla="val 50000"/>
              <a:gd name="adj2" fmla="val 671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878" y="2254250"/>
            <a:ext cx="4715933" cy="353695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680878" y="4918730"/>
            <a:ext cx="4715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社交圈萎縮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7165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07407E-6 L 0.16367 -0.00023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7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照護者的困境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79" y="1905000"/>
            <a:ext cx="4947590" cy="3712029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 altLang="en-US" smtClean="0"/>
              <a:t>第</a:t>
            </a:r>
            <a:fld id="{D57F1E4F-1CFF-5643-939E-217C01CDF565}" type="slidenum">
              <a:rPr lang="en-US" smtClean="0"/>
              <a:pPr/>
              <a:t>7</a:t>
            </a:fld>
            <a:r>
              <a:rPr lang="zh-TW" altLang="en-US" smtClean="0"/>
              <a:t>頁</a:t>
            </a:r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145" y="1905000"/>
            <a:ext cx="4951491" cy="3712029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870974" y="5617029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照護傷害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967490" y="5617028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心理壓力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8908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878" y="478972"/>
            <a:ext cx="6017143" cy="588000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TW" altLang="en-US" b="1" smtClean="0"/>
              <a:t>第</a:t>
            </a:r>
            <a:fld id="{D57F1E4F-1CFF-5643-939E-217C01CDF565}" type="slidenum">
              <a:rPr lang="en-US" b="1" smtClean="0"/>
              <a:pPr/>
              <a:t>8</a:t>
            </a:fld>
            <a:r>
              <a:rPr lang="zh-TW" altLang="en-US" b="1" smtClean="0"/>
              <a:t>頁</a:t>
            </a:r>
            <a:endParaRPr lang="en-US" b="1" dirty="0"/>
          </a:p>
        </p:txBody>
      </p:sp>
      <p:grpSp>
        <p:nvGrpSpPr>
          <p:cNvPr id="16" name="群組 15"/>
          <p:cNvGrpSpPr/>
          <p:nvPr/>
        </p:nvGrpSpPr>
        <p:grpSpPr>
          <a:xfrm>
            <a:off x="9475021" y="478971"/>
            <a:ext cx="1794690" cy="1436470"/>
            <a:chOff x="9892788" y="478972"/>
            <a:chExt cx="1794690" cy="1436470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2788" y="478972"/>
              <a:ext cx="1794690" cy="1436469"/>
            </a:xfrm>
            <a:prstGeom prst="rect">
              <a:avLst/>
            </a:prstGeom>
          </p:spPr>
        </p:pic>
        <p:sp>
          <p:nvSpPr>
            <p:cNvPr id="12" name="圓角矩形圖說文字 11"/>
            <p:cNvSpPr/>
            <p:nvPr/>
          </p:nvSpPr>
          <p:spPr>
            <a:xfrm>
              <a:off x="9892788" y="478972"/>
              <a:ext cx="1794690" cy="1436470"/>
            </a:xfrm>
            <a:prstGeom prst="wedgeRoundRectCallout">
              <a:avLst>
                <a:gd name="adj1" fmla="val -83106"/>
                <a:gd name="adj2" fmla="val 26125"/>
                <a:gd name="adj3" fmla="val 1666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/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8025361" y="4897756"/>
            <a:ext cx="1794690" cy="1752882"/>
            <a:chOff x="9892788" y="4606090"/>
            <a:chExt cx="1794690" cy="1752882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4115" y="4606091"/>
              <a:ext cx="1793363" cy="1752881"/>
            </a:xfrm>
            <a:prstGeom prst="rect">
              <a:avLst/>
            </a:prstGeom>
          </p:spPr>
        </p:pic>
        <p:sp>
          <p:nvSpPr>
            <p:cNvPr id="13" name="圓角矩形圖說文字 12"/>
            <p:cNvSpPr/>
            <p:nvPr/>
          </p:nvSpPr>
          <p:spPr>
            <a:xfrm>
              <a:off x="9892788" y="4606090"/>
              <a:ext cx="1794690" cy="1752882"/>
            </a:xfrm>
            <a:prstGeom prst="wedgeRoundRectCallout">
              <a:avLst>
                <a:gd name="adj1" fmla="val -75018"/>
                <a:gd name="adj2" fmla="val -96481"/>
                <a:gd name="adj3" fmla="val 1666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/>
            </a:p>
          </p:txBody>
        </p:sp>
      </p:grpSp>
      <p:sp>
        <p:nvSpPr>
          <p:cNvPr id="14" name="文字方塊 13"/>
          <p:cNvSpPr txBox="1"/>
          <p:nvPr/>
        </p:nvSpPr>
        <p:spPr>
          <a:xfrm>
            <a:off x="1311579" y="5774197"/>
            <a:ext cx="2217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dirty="0" smtClean="0">
                <a:latin typeface="Bernard MT Condensed" panose="02050806060905020404" pitchFamily="18" charset="0"/>
                <a:ea typeface="標楷體" panose="03000509000000000000" pitchFamily="65" charset="-120"/>
              </a:rPr>
              <a:t>Kano Model</a:t>
            </a:r>
            <a:endParaRPr lang="zh-TW" altLang="en-US" sz="3200" b="1" i="1" dirty="0">
              <a:latin typeface="Bernard MT Condensed" panose="02050806060905020404" pitchFamily="18" charset="0"/>
              <a:ea typeface="標楷體" panose="03000509000000000000" pitchFamily="65" charset="-120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9473031" y="1915441"/>
            <a:ext cx="2588339" cy="26906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1938" lvl="1" indent="-261938" algn="just">
              <a:buFont typeface="+mj-lt"/>
              <a:buAutoNum type="arabicPeriod"/>
            </a:pPr>
            <a:r>
              <a:rPr lang="zh-TW" altLang="en-US" sz="20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推進力矩大，能克服多種地形</a:t>
            </a:r>
            <a:endParaRPr lang="en-US" altLang="zh-TW" sz="2000" b="1" dirty="0">
              <a:solidFill>
                <a:schemeClr val="accent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61938" lvl="1" indent="-261938" algn="just">
              <a:buFont typeface="+mj-lt"/>
              <a:buAutoNum type="arabicPeriod"/>
            </a:pPr>
            <a:r>
              <a:rPr lang="zh-TW" altLang="en-US" sz="20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不受溼滑環境影響</a:t>
            </a:r>
            <a:endParaRPr lang="en-US" altLang="zh-TW" sz="2000" b="1" dirty="0">
              <a:solidFill>
                <a:schemeClr val="accent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61938" lvl="1" indent="-261938" algn="just">
              <a:buFont typeface="+mj-lt"/>
              <a:buAutoNum type="arabicPeriod"/>
            </a:pPr>
            <a:r>
              <a:rPr lang="zh-TW" altLang="en-US" sz="20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重心位置適中，不易傾覆</a:t>
            </a:r>
            <a:endParaRPr lang="en-US" altLang="zh-TW" sz="2000" b="1" dirty="0">
              <a:solidFill>
                <a:schemeClr val="accent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61938" lvl="1" indent="-261938" algn="just">
              <a:buFont typeface="+mj-lt"/>
              <a:buAutoNum type="arabicPeriod"/>
            </a:pPr>
            <a:r>
              <a:rPr lang="zh-TW" altLang="en-US" sz="20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操作安全，不傷雙手</a:t>
            </a:r>
          </a:p>
        </p:txBody>
      </p:sp>
      <p:sp>
        <p:nvSpPr>
          <p:cNvPr id="20" name="圓角矩形 19"/>
          <p:cNvSpPr/>
          <p:nvPr/>
        </p:nvSpPr>
        <p:spPr>
          <a:xfrm>
            <a:off x="9820051" y="4897755"/>
            <a:ext cx="2241319" cy="17528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61938" lvl="1" indent="-261938" algn="just">
              <a:buFont typeface="+mj-lt"/>
              <a:buAutoNum type="arabicPeriod"/>
            </a:pPr>
            <a:r>
              <a:rPr lang="zh-TW" altLang="en-US" sz="20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手動推行，可前進、後退</a:t>
            </a:r>
            <a:endParaRPr lang="en-US" altLang="zh-TW" sz="2000" b="1" dirty="0">
              <a:solidFill>
                <a:schemeClr val="accent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61938" lvl="1" indent="-261938" algn="just">
              <a:buFont typeface="+mj-lt"/>
              <a:buAutoNum type="arabicPeriod"/>
            </a:pPr>
            <a:r>
              <a:rPr lang="zh-TW" altLang="en-US" sz="20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可轉向、可迴轉</a:t>
            </a:r>
            <a:endParaRPr lang="en-US" altLang="zh-TW" sz="2000" b="1" dirty="0">
              <a:solidFill>
                <a:schemeClr val="accent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2311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theme/theme1.xml><?xml version="1.0" encoding="utf-8"?>
<a:theme xmlns:a="http://schemas.openxmlformats.org/drawingml/2006/main" name="絲縷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10535</TotalTime>
  <Words>491</Words>
  <Application>Microsoft Office PowerPoint</Application>
  <PresentationFormat>寬螢幕</PresentationFormat>
  <Paragraphs>129</Paragraphs>
  <Slides>18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8" baseType="lpstr">
      <vt:lpstr>微軟正黑體</vt:lpstr>
      <vt:lpstr>新細明體</vt:lpstr>
      <vt:lpstr>標楷體</vt:lpstr>
      <vt:lpstr>Arial</vt:lpstr>
      <vt:lpstr>Bernard MT Condensed</vt:lpstr>
      <vt:lpstr>Calibri</vt:lpstr>
      <vt:lpstr>Century Gothic</vt:lpstr>
      <vt:lpstr>Wingdings</vt:lpstr>
      <vt:lpstr>Wingdings 3</vt:lpstr>
      <vt:lpstr>絲縷</vt:lpstr>
      <vt:lpstr>越野型手動輪椅</vt:lpstr>
      <vt:lpstr>小檔案</vt:lpstr>
      <vt:lpstr>PowerPoint 簡報</vt:lpstr>
      <vt:lpstr>PowerPoint 簡報</vt:lpstr>
      <vt:lpstr>使用者的困境</vt:lpstr>
      <vt:lpstr>使用者的困境</vt:lpstr>
      <vt:lpstr>使用者的困境</vt:lpstr>
      <vt:lpstr>照護者的困境</vt:lpstr>
      <vt:lpstr>PowerPoint 簡報</vt:lpstr>
      <vt:lpstr>Lever-Drive手動輪椅</vt:lpstr>
      <vt:lpstr>PowerPoint 簡報</vt:lpstr>
      <vt:lpstr>越野型手動輪椅</vt:lpstr>
      <vt:lpstr>越野型手動輪椅</vt:lpstr>
      <vt:lpstr>越野型手動輪椅</vt:lpstr>
      <vt:lpstr>越野型手動輪椅</vt:lpstr>
      <vt:lpstr>走出戶外，跑出新生活</vt:lpstr>
      <vt:lpstr>謝謝聆聽</vt:lpstr>
      <vt:lpstr>Q &amp; 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Sherlock Wang</dc:creator>
  <cp:lastModifiedBy>Chung-Hau Wang</cp:lastModifiedBy>
  <cp:revision>384</cp:revision>
  <dcterms:created xsi:type="dcterms:W3CDTF">2015-11-16T03:23:51Z</dcterms:created>
  <dcterms:modified xsi:type="dcterms:W3CDTF">2015-12-11T05:19:41Z</dcterms:modified>
  <cp:contentStatus>完稿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